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notesMasterIdLst>
    <p:notesMasterId r:id="rId14"/>
  </p:notesMasterIdLst>
  <p:handoutMasterIdLst>
    <p:handoutMasterId r:id="rId15"/>
  </p:handoutMasterIdLst>
  <p:sldIdLst>
    <p:sldId id="746" r:id="rId2"/>
    <p:sldId id="748" r:id="rId3"/>
    <p:sldId id="749" r:id="rId4"/>
    <p:sldId id="750" r:id="rId5"/>
    <p:sldId id="751" r:id="rId6"/>
    <p:sldId id="752" r:id="rId7"/>
    <p:sldId id="753" r:id="rId8"/>
    <p:sldId id="756" r:id="rId9"/>
    <p:sldId id="754" r:id="rId10"/>
    <p:sldId id="755" r:id="rId11"/>
    <p:sldId id="757" r:id="rId12"/>
    <p:sldId id="726" r:id="rId13"/>
  </p:sldIdLst>
  <p:sldSz cx="9144000" cy="6858000" type="screen4x3"/>
  <p:notesSz cx="70104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1A1A1"/>
    <a:srgbClr val="989898"/>
    <a:srgbClr val="9B9B9B"/>
    <a:srgbClr val="ACACAC"/>
    <a:srgbClr val="ABCC70"/>
    <a:srgbClr val="AAC97A"/>
    <a:srgbClr val="D2EEF4"/>
    <a:srgbClr val="BBB4AC"/>
    <a:srgbClr val="CC9900"/>
    <a:srgbClr val="BF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2" autoAdjust="0"/>
    <p:restoredTop sz="63636" autoAdjust="0"/>
  </p:normalViewPr>
  <p:slideViewPr>
    <p:cSldViewPr snapToGrid="0">
      <p:cViewPr varScale="1">
        <p:scale>
          <a:sx n="66" d="100"/>
          <a:sy n="66" d="100"/>
        </p:scale>
        <p:origin x="-1736" y="-112"/>
      </p:cViewPr>
      <p:guideLst>
        <p:guide orient="horz" pos="1899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52" y="31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9DB5B438-1B16-4FBA-A9A6-6324CBD4CB13}" type="datetimeFigureOut">
              <a:rPr lang="en-US"/>
              <a:pPr>
                <a:defRPr/>
              </a:pPr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DA24ACA7-762E-4849-BFC1-448F5780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3F89E5F1-199A-483E-B07F-3D059B103EAA}" type="datetimeFigureOut">
              <a:rPr lang="en-US"/>
              <a:pPr>
                <a:defRPr/>
              </a:pPr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pPr>
              <a:defRPr/>
            </a:pPr>
            <a:fld id="{499E6448-BEEB-45C7-AC57-2DE3F0BA2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2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2" tIns="46771" rIns="93542" bIns="46771" anchor="b"/>
          <a:lstStyle/>
          <a:p>
            <a:pPr algn="r" defTabSz="466725"/>
            <a:fld id="{D2F3449C-8DAA-4A1E-BE5B-B60E8D064198}" type="slidenum">
              <a:rPr lang="en-US" sz="1300">
                <a:latin typeface="Calibri" pitchFamily="34" charset="0"/>
              </a:rPr>
              <a:pPr algn="r" defTabSz="466725"/>
              <a:t>12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475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285875" y="6457950"/>
            <a:ext cx="1539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79650"/>
            <a:ext cx="5167313" cy="128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C01C-2450-4B79-A7FA-08E928BE7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8B5E-DDDA-46F7-BA57-5A60348D2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2447-450D-4100-B42B-0C3E89D54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645A-A252-477D-91A7-2FDE9426F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FD34-7F8C-4A93-AF84-822E8AF75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itle 27"/>
          <p:cNvSpPr txBox="1">
            <a:spLocks/>
          </p:cNvSpPr>
          <p:nvPr userDrawn="1"/>
        </p:nvSpPr>
        <p:spPr>
          <a:xfrm>
            <a:off x="4536139" y="2928803"/>
            <a:ext cx="4246675" cy="7332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Recruiting Solutions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881" y="2655267"/>
            <a:ext cx="3627244" cy="9038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977" y="2601284"/>
            <a:ext cx="5969023" cy="3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_2color_gradient_128x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5338" y="602921"/>
            <a:ext cx="2928263" cy="72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C79D-30D8-4FF1-8ED9-A6A59CA1E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81E7-3E50-42E6-AC41-4CD32FB0B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3721-E3E5-4B36-B92C-28818DAF1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37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CE28-03EF-47C5-B42F-D25ADDEE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B1D3-B1A8-413D-804B-68EB7FFBB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C770-CC0C-435C-9E71-ECB558125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>
            <a:off x="0" y="6326188"/>
            <a:ext cx="9144000" cy="53181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rgbClr val="FFFFFF"/>
              </a:gs>
            </a:gsLst>
            <a:lin ang="16200000" scaled="0"/>
            <a:tileRect/>
          </a:gradFill>
          <a:ln w="3175" cap="flat" cmpd="sng" algn="ctr">
            <a:solidFill>
              <a:schemeClr val="bg1">
                <a:lumMod val="65000"/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8229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5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B3388F-43D7-4749-BA83-215FD23E9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1" descr="PPT_logo_small.pn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20663" y="6464300"/>
            <a:ext cx="10906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6" r:id="rId3"/>
    <p:sldLayoutId id="2147483772" r:id="rId4"/>
    <p:sldLayoutId id="2147483771" r:id="rId5"/>
    <p:sldLayoutId id="2147483770" r:id="rId6"/>
    <p:sldLayoutId id="2147483774" r:id="rId7"/>
    <p:sldLayoutId id="2147483769" r:id="rId8"/>
    <p:sldLayoutId id="2147483768" r:id="rId9"/>
    <p:sldLayoutId id="2147483767" r:id="rId10"/>
    <p:sldLayoutId id="2147483766" r:id="rId11"/>
    <p:sldLayoutId id="2147483765" r:id="rId12"/>
    <p:sldLayoutId id="214748376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8898B"/>
        </a:buClr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Peering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5725"/>
            <a:ext cx="2133600" cy="365125"/>
          </a:xfrm>
        </p:spPr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Zaid Ali</a:t>
            </a:r>
          </a:p>
          <a:p>
            <a:r>
              <a:rPr lang="en-US" dirty="0" smtClean="0"/>
              <a:t>LinkedIn Corporation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                                 It’s about choices!</a:t>
            </a:r>
            <a:endParaRPr lang="en-US" dirty="0"/>
          </a:p>
        </p:txBody>
      </p:sp>
      <p:pic>
        <p:nvPicPr>
          <p:cNvPr id="9" name="Picture 8" descr="toon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7105"/>
            <a:ext cx="3687892" cy="2572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4528" y="3638219"/>
            <a:ext cx="16017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TRANSIT</a:t>
            </a:r>
            <a:endParaRPr lang="en-US" sz="3200" dirty="0"/>
          </a:p>
        </p:txBody>
      </p:sp>
      <p:pic>
        <p:nvPicPr>
          <p:cNvPr id="11" name="Picture 10" descr="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58" y="1159893"/>
            <a:ext cx="3454400" cy="2349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00836" y="3406949"/>
            <a:ext cx="1451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Peering</a:t>
            </a:r>
            <a:endParaRPr lang="en-US" sz="3200" dirty="0"/>
          </a:p>
        </p:txBody>
      </p:sp>
      <p:pic>
        <p:nvPicPr>
          <p:cNvPr id="13" name="Picture 12" descr="tax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7" y="4348290"/>
            <a:ext cx="3670300" cy="2209800"/>
          </a:xfrm>
          <a:prstGeom prst="rect">
            <a:avLst/>
          </a:prstGeom>
        </p:spPr>
      </p:pic>
      <p:pic>
        <p:nvPicPr>
          <p:cNvPr id="14" name="Picture 13" descr="zipc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" y="4594534"/>
            <a:ext cx="1562100" cy="134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3236" y="4948499"/>
            <a:ext cx="285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Remote Peering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854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Acknowledgements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9231" y="162170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253" y="220784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 Norton – Graphs/Diagrams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DrPeering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Whitepaper on remote peering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Drpeering.net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HumanIn-transparent.png"/>
          <p:cNvPicPr>
            <a:picLocks noChangeAspect="1"/>
          </p:cNvPicPr>
          <p:nvPr/>
        </p:nvPicPr>
        <p:blipFill>
          <a:blip r:embed="rId3" cstate="email"/>
          <a:srcRect r="-747"/>
          <a:stretch>
            <a:fillRect/>
          </a:stretch>
        </p:blipFill>
        <p:spPr bwMode="auto">
          <a:xfrm>
            <a:off x="470208" y="1151467"/>
            <a:ext cx="8376027" cy="41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44462" y="78154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883" y="93784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peering@linkedin.com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Observations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8528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Number of IXP’s are increasing</a:t>
            </a:r>
          </a:p>
          <a:p>
            <a:r>
              <a:rPr lang="en-US" dirty="0" smtClean="0"/>
              <a:t>Peering density at IXP’s are growing</a:t>
            </a:r>
          </a:p>
          <a:p>
            <a:r>
              <a:rPr lang="en-US" dirty="0" smtClean="0"/>
              <a:t>Transit prices are dropping</a:t>
            </a:r>
          </a:p>
          <a:p>
            <a:r>
              <a:rPr lang="en-US" dirty="0" smtClean="0"/>
              <a:t>Sound business cases for peering</a:t>
            </a:r>
          </a:p>
          <a:p>
            <a:r>
              <a:rPr lang="en-US" dirty="0" smtClean="0"/>
              <a:t>More love between content &amp; eyeballs</a:t>
            </a:r>
          </a:p>
          <a:p>
            <a:r>
              <a:rPr lang="en-US" dirty="0" smtClean="0"/>
              <a:t>Higher adoption of remote peering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39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Traditional peering model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PastedGraphic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244600"/>
            <a:ext cx="6362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/>
              <a:t>Challenges </a:t>
            </a:r>
            <a:r>
              <a:rPr lang="en-US" sz="3600" dirty="0"/>
              <a:t>with traditional model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is fixed</a:t>
            </a:r>
          </a:p>
          <a:p>
            <a:r>
              <a:rPr lang="en-US" dirty="0" smtClean="0"/>
              <a:t>Transit drops faster than IXP port/co-location costs &amp; routers</a:t>
            </a:r>
          </a:p>
        </p:txBody>
      </p:sp>
      <p:pic>
        <p:nvPicPr>
          <p:cNvPr id="10" name="Picture 9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4" y="2811466"/>
            <a:ext cx="4798051" cy="3557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4030" y="4167388"/>
            <a:ext cx="2690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large traffic volume </a:t>
            </a:r>
          </a:p>
          <a:p>
            <a:r>
              <a:rPr lang="en-US" dirty="0" smtClean="0"/>
              <a:t>peering makes $$ sense.</a:t>
            </a:r>
          </a:p>
          <a:p>
            <a:r>
              <a:rPr lang="en-US" dirty="0" smtClean="0"/>
              <a:t>What about for the rest </a:t>
            </a:r>
          </a:p>
          <a:p>
            <a:r>
              <a:rPr lang="en-US" dirty="0" smtClean="0"/>
              <a:t>&amp; performance argument?</a:t>
            </a:r>
          </a:p>
        </p:txBody>
      </p:sp>
    </p:spTree>
    <p:extLst>
      <p:ext uri="{BB962C8B-B14F-4D97-AF65-F5344CB8AC3E}">
        <p14:creationId xmlns:p14="http://schemas.microsoft.com/office/powerpoint/2010/main" val="153812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Remote Peering model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 descr="PastedGraphic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975742"/>
            <a:ext cx="6697080" cy="53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Router </a:t>
            </a:r>
            <a:r>
              <a:rPr lang="en-US" sz="3600" dirty="0" err="1"/>
              <a:t>configs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9078"/>
            <a:ext cx="8229600" cy="48170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interface GigabitEthernet0/1/2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description Your_Favourite L2 Transport_Provider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no ip address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no ip proxy-arp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load-interval 30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negotiation auto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!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interface GigabitEthernet0/1/2.861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description IXP1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encapsulation dot1Q 861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address 1.1.1.2 255.255.252.0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access-group ACL in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access-group ACL out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no ip proxy-arp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!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interface GigabitEthernet0/1/2.1835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description IXP2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encapsulation dot1Q 1835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address 2.2.2.10 255.255.252.0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access-group ACL in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ip access-group ACL out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 no ip proxy-arp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smtClean="0"/>
              <a:t>!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8665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633036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Business case: Closer to eyeballs at lower cost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25966"/>
              </p:ext>
            </p:extLst>
          </p:nvPr>
        </p:nvGraphicFramePr>
        <p:xfrm>
          <a:off x="1015999" y="1895230"/>
          <a:ext cx="6916615" cy="2891692"/>
        </p:xfrm>
        <a:graphic>
          <a:graphicData uri="http://schemas.openxmlformats.org/drawingml/2006/table">
            <a:tbl>
              <a:tblPr/>
              <a:tblGrid>
                <a:gridCol w="2932043"/>
                <a:gridCol w="1992286"/>
                <a:gridCol w="1992286"/>
              </a:tblGrid>
              <a:tr h="7229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Traditional Peering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Remote Peering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CapEx for 4 POP's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$1.1M (275K/POP)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OpEx for 4 POP's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$15K/month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Circuit costs to connect POP's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$6K/month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1200/month (1G)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5309" y="56961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courtesy of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Drpeering.net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4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/>
              <a:t>Our experience/advise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70000"/>
            <a:ext cx="8229600" cy="4856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probably don’t want to do remote peering across continents or where latency doesn’t work in your favor.</a:t>
            </a:r>
          </a:p>
          <a:p>
            <a:r>
              <a:rPr lang="en-US" dirty="0" smtClean="0"/>
              <a:t>Try to take the hybrid approach where you blend traditional IXP setup with remote peering</a:t>
            </a:r>
          </a:p>
          <a:p>
            <a:r>
              <a:rPr lang="en-US" dirty="0"/>
              <a:t>R</a:t>
            </a:r>
            <a:r>
              <a:rPr lang="en-US" dirty="0" smtClean="0"/>
              <a:t>emote peering is a great way to get closer to eyeballs and grow your peering while you are building out your global backbone</a:t>
            </a:r>
          </a:p>
          <a:p>
            <a:r>
              <a:rPr lang="en-US" dirty="0" smtClean="0"/>
              <a:t>IXP’s treat you the same even if you come through a partner. Keep doing this!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01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79C770-CC0C-435C-9E71-ECB558125B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5174" y="111117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4"/>
          <p:cNvSpPr txBox="1">
            <a:spLocks/>
          </p:cNvSpPr>
          <p:nvPr/>
        </p:nvSpPr>
        <p:spPr bwMode="auto">
          <a:xfrm>
            <a:off x="457200" y="2032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/>
              <a:t>The debate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656" y="190486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70000"/>
            <a:ext cx="8229600" cy="48561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98B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L2 service adding more complexity</a:t>
            </a:r>
          </a:p>
          <a:p>
            <a:pPr lvl="1"/>
            <a:r>
              <a:rPr lang="en-US" sz="1800" dirty="0" smtClean="0"/>
              <a:t>Harder to monitor</a:t>
            </a:r>
          </a:p>
          <a:p>
            <a:pPr lvl="1"/>
            <a:r>
              <a:rPr lang="en-US" sz="1800" dirty="0" smtClean="0"/>
              <a:t>Complex to debug issues compared to L1</a:t>
            </a:r>
          </a:p>
          <a:p>
            <a:pPr lvl="1"/>
            <a:r>
              <a:rPr lang="en-US" sz="1800" dirty="0" smtClean="0"/>
              <a:t>Added latency</a:t>
            </a:r>
          </a:p>
          <a:p>
            <a:r>
              <a:rPr lang="en-US" sz="1800" dirty="0" smtClean="0"/>
              <a:t>Remote peering can lead to routing inefficiency</a:t>
            </a:r>
          </a:p>
          <a:p>
            <a:pPr lvl="1"/>
            <a:r>
              <a:rPr lang="en-US" sz="1800" dirty="0" smtClean="0"/>
              <a:t>Breaks the model of “Peering keeps local traffic local”</a:t>
            </a:r>
          </a:p>
          <a:p>
            <a:pPr lvl="1"/>
            <a:r>
              <a:rPr lang="en-US" sz="1800" dirty="0" smtClean="0"/>
              <a:t>Latency benefits could disappear?</a:t>
            </a:r>
          </a:p>
          <a:p>
            <a:pPr lvl="1"/>
            <a:r>
              <a:rPr lang="en-US" sz="1800" dirty="0" smtClean="0"/>
              <a:t>Higher adoption of remote peering could lead to routing problems or anomalies </a:t>
            </a:r>
          </a:p>
          <a:p>
            <a:r>
              <a:rPr lang="en-US" sz="1800" dirty="0" smtClean="0"/>
              <a:t>Dropping bits on the floor waiting on BGP timers</a:t>
            </a:r>
          </a:p>
          <a:p>
            <a:pPr lvl="1"/>
            <a:r>
              <a:rPr lang="en-US" sz="1800" dirty="0" smtClean="0"/>
              <a:t>L2 service drops but you have to wait on timers</a:t>
            </a:r>
          </a:p>
          <a:p>
            <a:pPr lvl="1"/>
            <a:r>
              <a:rPr lang="en-US" sz="1800" dirty="0" smtClean="0"/>
              <a:t>Argue: How is this different from peering across multiple switches?</a:t>
            </a:r>
          </a:p>
          <a:p>
            <a:r>
              <a:rPr lang="en-US" sz="1800" dirty="0" smtClean="0"/>
              <a:t>Commitment issues</a:t>
            </a:r>
          </a:p>
          <a:p>
            <a:pPr lvl="1"/>
            <a:r>
              <a:rPr lang="en-US" sz="1800" dirty="0" smtClean="0"/>
              <a:t>Not physically present may mean you are not really serious about peering in the region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33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42204</TotalTime>
  <Words>472</Words>
  <Application>Microsoft Macintosh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LinkedIn_generic</vt:lpstr>
      <vt:lpstr>Remote Peering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Zaid Ali</cp:lastModifiedBy>
  <cp:revision>1800</cp:revision>
  <cp:lastPrinted>2011-05-06T18:00:30Z</cp:lastPrinted>
  <dcterms:created xsi:type="dcterms:W3CDTF">2011-06-06T22:11:38Z</dcterms:created>
  <dcterms:modified xsi:type="dcterms:W3CDTF">2012-09-26T09:03:52Z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